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83" autoAdjust="0"/>
  </p:normalViewPr>
  <p:slideViewPr>
    <p:cSldViewPr snapToGrid="0" snapToObjects="1">
      <p:cViewPr>
        <p:scale>
          <a:sx n="94" d="100"/>
          <a:sy n="94" d="100"/>
        </p:scale>
        <p:origin x="-3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6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7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9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2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EA81-8C43-9740-A52F-93CA29917C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5333"/>
            <a:ext cx="7772400" cy="2415117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Addressing IPM Education through Undergraduate Curriculum and California PCA Licensing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Mary Louise Flint</a:t>
            </a:r>
          </a:p>
          <a:p>
            <a:r>
              <a:rPr lang="en-US" dirty="0" smtClean="0"/>
              <a:t>Associate Director, UC Statewide IPM Program and Department of Entomology, Univ. Calif. Davis</a:t>
            </a:r>
            <a:endParaRPr lang="en-US" dirty="0"/>
          </a:p>
        </p:txBody>
      </p:sp>
      <p:pic>
        <p:nvPicPr>
          <p:cNvPr id="4" name="Picture 3" descr="IPMLogoYellowGrnBlk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38" y="5586984"/>
            <a:ext cx="1601640" cy="1170432"/>
          </a:xfrm>
          <a:prstGeom prst="rect">
            <a:avLst/>
          </a:prstGeom>
        </p:spPr>
      </p:pic>
      <p:pic>
        <p:nvPicPr>
          <p:cNvPr id="6" name="Picture 5" descr="UCDavis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" y="5945124"/>
            <a:ext cx="2392245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-IT-MANU-IP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6" y="177694"/>
            <a:ext cx="5024792" cy="6583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851" y="1449602"/>
            <a:ext cx="294043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Basic study guide for PCAs</a:t>
            </a:r>
          </a:p>
          <a:p>
            <a:endParaRPr lang="en-US" dirty="0"/>
          </a:p>
          <a:p>
            <a:r>
              <a:rPr lang="en-US" dirty="0" smtClean="0"/>
              <a:t>Flint and </a:t>
            </a:r>
            <a:r>
              <a:rPr lang="en-US" dirty="0" err="1" smtClean="0"/>
              <a:t>Gouveia</a:t>
            </a:r>
            <a:r>
              <a:rPr lang="en-US" dirty="0" smtClean="0"/>
              <a:t>,  2001</a:t>
            </a:r>
          </a:p>
          <a:p>
            <a:endParaRPr lang="en-US" dirty="0"/>
          </a:p>
          <a:p>
            <a:r>
              <a:rPr lang="en-US" dirty="0" smtClean="0"/>
              <a:t>Second Edition available September 2012</a:t>
            </a:r>
          </a:p>
          <a:p>
            <a:endParaRPr lang="en-US" dirty="0"/>
          </a:p>
          <a:p>
            <a:r>
              <a:rPr lang="en-US" dirty="0" err="1" smtClean="0"/>
              <a:t>www.anrcatalog.ucdavis.edu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6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UC Davis Concepts in IPM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32" y="1600200"/>
            <a:ext cx="6679917" cy="47366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Designed around the IPM KEs</a:t>
            </a:r>
          </a:p>
          <a:p>
            <a:r>
              <a:rPr lang="en-US" dirty="0" smtClean="0"/>
              <a:t>Instructors:  M. L. Flint (Entomology), K. Al-</a:t>
            </a:r>
            <a:r>
              <a:rPr lang="en-US" dirty="0" err="1" smtClean="0"/>
              <a:t>Khatib</a:t>
            </a:r>
            <a:r>
              <a:rPr lang="en-US" dirty="0" smtClean="0"/>
              <a:t> (Weed Science) (</a:t>
            </a:r>
            <a:r>
              <a:rPr lang="en-US" sz="2000" dirty="0" smtClean="0"/>
              <a:t>also</a:t>
            </a:r>
            <a:r>
              <a:rPr lang="en-US" dirty="0" smtClean="0"/>
              <a:t> </a:t>
            </a:r>
            <a:r>
              <a:rPr lang="en-US" sz="2400" dirty="0" smtClean="0"/>
              <a:t>R. Gilbertson Plant Pathology)</a:t>
            </a:r>
          </a:p>
          <a:p>
            <a:r>
              <a:rPr lang="en-US" dirty="0" smtClean="0"/>
              <a:t>Textbook:  IPM in Practice</a:t>
            </a:r>
          </a:p>
          <a:p>
            <a:r>
              <a:rPr lang="en-US" dirty="0" smtClean="0"/>
              <a:t>Lecture and Laboratory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Goal is to give a practical overview of all aspects of IPM for students considering a career in pest management. </a:t>
            </a:r>
          </a:p>
          <a:p>
            <a:endParaRPr lang="en-US" dirty="0"/>
          </a:p>
        </p:txBody>
      </p:sp>
      <p:pic>
        <p:nvPicPr>
          <p:cNvPr id="4" name="Picture 3" descr="Vint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r="13322" b="14846"/>
          <a:stretch/>
        </p:blipFill>
        <p:spPr>
          <a:xfrm>
            <a:off x="6943849" y="1529906"/>
            <a:ext cx="2098340" cy="38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and field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60358" cy="4525963"/>
          </a:xfrm>
        </p:spPr>
        <p:txBody>
          <a:bodyPr/>
          <a:lstStyle/>
          <a:p>
            <a:r>
              <a:rPr lang="en-US" dirty="0" smtClean="0"/>
              <a:t>We bring in IPM Advisors and practicing PCAs to assist in labs</a:t>
            </a:r>
            <a:endParaRPr lang="en-US" dirty="0"/>
          </a:p>
        </p:txBody>
      </p:sp>
      <p:pic>
        <p:nvPicPr>
          <p:cNvPr id="6" name="Picture 5" descr="Jess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9" y="1417638"/>
            <a:ext cx="3237124" cy="4572000"/>
          </a:xfrm>
          <a:prstGeom prst="rect">
            <a:avLst/>
          </a:prstGeom>
        </p:spPr>
      </p:pic>
      <p:pic>
        <p:nvPicPr>
          <p:cNvPr id="7" name="Picture 6" descr="M-PE-IPMS-WA.0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5" y="3780970"/>
            <a:ext cx="4200353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web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53" y="1600200"/>
            <a:ext cx="471962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learn how to solve problems using the UC IPM web site</a:t>
            </a:r>
          </a:p>
          <a:p>
            <a:pPr lvl="1"/>
            <a:r>
              <a:rPr lang="en-US" dirty="0" smtClean="0"/>
              <a:t>Year round IPM programs</a:t>
            </a:r>
          </a:p>
          <a:p>
            <a:pPr lvl="1"/>
            <a:r>
              <a:rPr lang="en-US" dirty="0" smtClean="0"/>
              <a:t>Pest models</a:t>
            </a:r>
          </a:p>
          <a:p>
            <a:pPr lvl="1"/>
            <a:r>
              <a:rPr lang="en-US" dirty="0" smtClean="0"/>
              <a:t>Degree-day programs</a:t>
            </a:r>
          </a:p>
          <a:p>
            <a:pPr lvl="1"/>
            <a:r>
              <a:rPr lang="en-US" dirty="0" smtClean="0"/>
              <a:t>Pest identification tools</a:t>
            </a:r>
          </a:p>
          <a:p>
            <a:pPr lvl="1"/>
            <a:r>
              <a:rPr lang="en-US" dirty="0" smtClean="0"/>
              <a:t>Environmental assessment tools</a:t>
            </a:r>
            <a:endParaRPr lang="en-US" dirty="0"/>
          </a:p>
        </p:txBody>
      </p:sp>
      <p:pic>
        <p:nvPicPr>
          <p:cNvPr id="4" name="Picture 3" descr="UCIPMhom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12302" r="15063"/>
          <a:stretch/>
        </p:blipFill>
        <p:spPr>
          <a:xfrm>
            <a:off x="4873130" y="1417638"/>
            <a:ext cx="4052669" cy="401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3785" y="5726053"/>
            <a:ext cx="257301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www.ipm.ucdavis.edu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36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609" y="787015"/>
            <a:ext cx="8213897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Physical and Biological Sciences  (18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General courses in biology, chemistry, ecology, botany and zoology</a:t>
            </a:r>
          </a:p>
          <a:p>
            <a:r>
              <a:rPr lang="en-US" b="1" dirty="0"/>
              <a:t>Crop Health   (13.5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PLP 120 Introduction to Plant Pathology (4)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176  Introduction to Weed Science (3)*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ENT 110 Arthropod Pest Management (5)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SSC 100  Principles of Soil Science (5)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NEM 100 or 110 Nematology (4)*</a:t>
            </a:r>
          </a:p>
          <a:p>
            <a:r>
              <a:rPr lang="en-US" b="1" dirty="0"/>
              <a:t>Pest Management Systems (9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105  Concepts in Integrated Pest Management (3)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150 Sustainability and </a:t>
            </a:r>
            <a:r>
              <a:rPr lang="en-US" dirty="0" err="1"/>
              <a:t>Agroecosytem</a:t>
            </a:r>
            <a:r>
              <a:rPr lang="en-US" dirty="0"/>
              <a:t> Management (4)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ENT 135 Introduction to Biological Control (4)</a:t>
            </a:r>
          </a:p>
          <a:p>
            <a:r>
              <a:rPr lang="en-US" b="1" dirty="0"/>
              <a:t>Production Systems (9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PLS110A  Principles of Agronomic Crop Production (3)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PLS110C  Crop Management Systems for Vegetable Production (4)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 112   Forage Crop Ecology (3)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113  Biological Applications in Tree Fruit Management (2)*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171  Principles and Practices of Plant Propagation (4)*</a:t>
            </a:r>
          </a:p>
          <a:p>
            <a:r>
              <a:rPr lang="en-US" dirty="0"/>
              <a:t> </a:t>
            </a:r>
          </a:p>
          <a:p>
            <a:r>
              <a:rPr lang="en-US" sz="1400" dirty="0"/>
              <a:t>+These are just example courses.  Many additional UC Davis courses would qualify.</a:t>
            </a:r>
          </a:p>
          <a:p>
            <a:r>
              <a:rPr lang="en-US" sz="1400" dirty="0"/>
              <a:t>* These extra courses would be used towards the 13.5 unit “electives” requirement.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609" y="269340"/>
            <a:ext cx="768646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Coursework for a UC Davis B.S. Student preparing to be a PCA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80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-AV-CULT-IR.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92" y="465194"/>
            <a:ext cx="2515172" cy="380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795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379548" cy="4525963"/>
          </a:xfrm>
        </p:spPr>
        <p:txBody>
          <a:bodyPr/>
          <a:lstStyle/>
          <a:p>
            <a:r>
              <a:rPr lang="en-US" dirty="0" smtClean="0"/>
              <a:t>About two-thirds of our class are interested in becoming PCAs</a:t>
            </a:r>
          </a:p>
          <a:p>
            <a:r>
              <a:rPr lang="en-US" dirty="0" smtClean="0"/>
              <a:t>Good job market for PCAs</a:t>
            </a:r>
          </a:p>
          <a:p>
            <a:r>
              <a:rPr lang="en-US" dirty="0" smtClean="0"/>
              <a:t>Class is full each year</a:t>
            </a:r>
            <a:endParaRPr lang="en-US" dirty="0"/>
          </a:p>
        </p:txBody>
      </p:sp>
      <p:pic>
        <p:nvPicPr>
          <p:cNvPr id="4" name="Picture 3" descr="Jo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7096" b="29709"/>
          <a:stretch/>
        </p:blipFill>
        <p:spPr>
          <a:xfrm>
            <a:off x="4339668" y="4083513"/>
            <a:ext cx="2710096" cy="25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-ST-SCEN-MO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18" y="1227572"/>
            <a:ext cx="2799382" cy="4242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California’s PCA educational program has been a good cooperative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07357" cy="3022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Experienced PCAs in the field</a:t>
            </a:r>
          </a:p>
          <a:p>
            <a:r>
              <a:rPr lang="en-US" sz="2400" dirty="0" smtClean="0"/>
              <a:t>California Department of Pesticide Regulation</a:t>
            </a:r>
          </a:p>
          <a:p>
            <a:r>
              <a:rPr lang="en-US" sz="2400" dirty="0" smtClean="0"/>
              <a:t>University of California teaching academics</a:t>
            </a:r>
          </a:p>
          <a:p>
            <a:r>
              <a:rPr lang="en-US" sz="2400" dirty="0" smtClean="0"/>
              <a:t>UC Cooperative Extension</a:t>
            </a:r>
          </a:p>
          <a:p>
            <a:r>
              <a:rPr lang="en-US" sz="2400" dirty="0" smtClean="0"/>
              <a:t>UC IPM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838" y="5094005"/>
            <a:ext cx="8440331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Students and PCA applicants have benefited from</a:t>
            </a:r>
          </a:p>
          <a:p>
            <a:r>
              <a:rPr lang="en-US" sz="3200" dirty="0" smtClean="0"/>
              <a:t> clear guidelines and practical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California, you must be licensed as a pest control adviser (PCA) if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66911"/>
          </a:xfrm>
        </p:spPr>
        <p:txBody>
          <a:bodyPr/>
          <a:lstStyle/>
          <a:p>
            <a:r>
              <a:rPr lang="en-US" dirty="0" smtClean="0"/>
              <a:t>Offer recommendations on any agricultural use of a pest control product or technique or</a:t>
            </a:r>
          </a:p>
          <a:p>
            <a:r>
              <a:rPr lang="en-US" dirty="0" smtClean="0"/>
              <a:t>Present yourself as an authority on pest management practices or</a:t>
            </a:r>
          </a:p>
          <a:p>
            <a:r>
              <a:rPr lang="en-US" dirty="0" smtClean="0"/>
              <a:t>Solicit services or sales for any pest control product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761" y="5314834"/>
            <a:ext cx="8189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PCAs are licensed by the California Department of Pesticide Regulation (DPR)</a:t>
            </a:r>
            <a:endParaRPr lang="en-US" sz="2000" dirty="0"/>
          </a:p>
        </p:txBody>
      </p:sp>
      <p:pic>
        <p:nvPicPr>
          <p:cNvPr id="5" name="Picture 4" descr="dprsm_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58" y="6043789"/>
            <a:ext cx="76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To become licensed, applicants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17356" cy="2661356"/>
          </a:xfrm>
        </p:spPr>
        <p:txBody>
          <a:bodyPr/>
          <a:lstStyle/>
          <a:p>
            <a:r>
              <a:rPr lang="en-US" dirty="0" smtClean="0"/>
              <a:t>Complete specific educational requirements</a:t>
            </a:r>
          </a:p>
          <a:p>
            <a:r>
              <a:rPr lang="en-US" dirty="0" smtClean="0"/>
              <a:t>Pass an examination</a:t>
            </a:r>
          </a:p>
          <a:p>
            <a:r>
              <a:rPr lang="en-US" dirty="0" smtClean="0"/>
              <a:t>Pay a fee</a:t>
            </a:r>
            <a:endParaRPr lang="en-US" dirty="0"/>
          </a:p>
        </p:txBody>
      </p:sp>
      <p:pic>
        <p:nvPicPr>
          <p:cNvPr id="4" name="Picture 3" descr="PCAlicense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4"/>
          <a:stretch/>
        </p:blipFill>
        <p:spPr>
          <a:xfrm>
            <a:off x="3542421" y="3443111"/>
            <a:ext cx="5248800" cy="3443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2889" y="5700889"/>
            <a:ext cx="28927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NEWLY MINTED ADVISER</a:t>
            </a:r>
          </a:p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r>
              <a:rPr lang="en-US" dirty="0" smtClean="0"/>
              <a:t>ANYWHERE,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IPM has become an important component of the licensing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93381" cy="4525963"/>
          </a:xfrm>
        </p:spPr>
        <p:txBody>
          <a:bodyPr/>
          <a:lstStyle/>
          <a:p>
            <a:r>
              <a:rPr lang="en-US" dirty="0" smtClean="0"/>
              <a:t>In addition to other pest and pesticide-centered coursework, applicants must complete an IPM class and plant health courses.</a:t>
            </a:r>
          </a:p>
          <a:p>
            <a:r>
              <a:rPr lang="en-US" dirty="0" smtClean="0"/>
              <a:t>Specific IPM knowledge requirements identified for the exam.</a:t>
            </a:r>
            <a:endParaRPr lang="en-US" dirty="0"/>
          </a:p>
        </p:txBody>
      </p:sp>
      <p:pic>
        <p:nvPicPr>
          <p:cNvPr id="4" name="Picture 3" descr="I-HM-LHES-MO.01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89" y="1600200"/>
            <a:ext cx="2411254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8" y="274638"/>
            <a:ext cx="5853265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Course requirements </a:t>
            </a:r>
            <a:r>
              <a:rPr lang="en-US" sz="2800" dirty="0" smtClean="0"/>
              <a:t>(42 units)</a:t>
            </a:r>
            <a:r>
              <a:rPr lang="en-US" sz="3600" dirty="0" smtClean="0"/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99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and Biological Sciences (12 units)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Crop Health (9 units)—includes introductory pest sciences, plant nutrition, soils or irrigation science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Pest Management and Systems (6 units)-must include one IPM course, advanced pest science courses, BC, pesticides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Production systems (6 units)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Electives—an additional 9 units in areas 2,3, or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556" y="6378222"/>
            <a:ext cx="692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*internship work experience or CCA certificate can count for some units</a:t>
            </a:r>
            <a:endParaRPr lang="en-US" dirty="0"/>
          </a:p>
        </p:txBody>
      </p:sp>
      <p:pic>
        <p:nvPicPr>
          <p:cNvPr id="5" name="Picture 4" descr="empty-class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8" y="110446"/>
            <a:ext cx="2375247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Knowledge Expectations (KEs) for PCAs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Define basic info PCAs need to know when starting their first job.</a:t>
            </a:r>
          </a:p>
          <a:p>
            <a:r>
              <a:rPr lang="en-US" dirty="0" smtClean="0"/>
              <a:t>UC IPM oversees the development and maintenance of KEs with an advisory committee of experienced PCAs, academics and regulators</a:t>
            </a:r>
          </a:p>
          <a:p>
            <a:r>
              <a:rPr lang="en-US" dirty="0" smtClean="0"/>
              <a:t>Form basis for exam and required curriculum and study materials</a:t>
            </a:r>
          </a:p>
          <a:p>
            <a:r>
              <a:rPr lang="en-US" dirty="0" smtClean="0"/>
              <a:t>First KEs created in 2000, revised in 2012 along with IPM study guide and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38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All PCAs must pass an exam on Pesticide Laws and Principles of IPM plus an exam in at least one area: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444"/>
            <a:ext cx="8229600" cy="40377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Insects, mites and other invertebrates</a:t>
            </a:r>
          </a:p>
          <a:p>
            <a:r>
              <a:rPr lang="en-US" dirty="0" smtClean="0"/>
              <a:t>Plant pathogens</a:t>
            </a:r>
          </a:p>
          <a:p>
            <a:r>
              <a:rPr lang="en-US" dirty="0" smtClean="0"/>
              <a:t>Nematodes</a:t>
            </a:r>
          </a:p>
          <a:p>
            <a:r>
              <a:rPr lang="en-US" dirty="0" smtClean="0"/>
              <a:t>Vertebrate pests</a:t>
            </a:r>
          </a:p>
          <a:p>
            <a:r>
              <a:rPr lang="en-US" dirty="0" smtClean="0"/>
              <a:t>Weed control</a:t>
            </a:r>
          </a:p>
          <a:p>
            <a:r>
              <a:rPr lang="en-US" dirty="0" smtClean="0"/>
              <a:t>Defoliation</a:t>
            </a:r>
          </a:p>
          <a:p>
            <a:r>
              <a:rPr lang="en-US" dirty="0" smtClean="0"/>
              <a:t>Plant growth regulators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64111"/>
            <a:ext cx="605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Exams administered by CA Department of Pesticide Regulation</a:t>
            </a:r>
            <a:endParaRPr lang="en-US" dirty="0"/>
          </a:p>
        </p:txBody>
      </p:sp>
      <p:pic>
        <p:nvPicPr>
          <p:cNvPr id="5" name="Picture 4" descr="dprsm_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89" y="6078361"/>
            <a:ext cx="76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PRlicensingPag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/>
          <a:stretch/>
        </p:blipFill>
        <p:spPr>
          <a:xfrm>
            <a:off x="723900" y="276113"/>
            <a:ext cx="7688860" cy="618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5802" y="6437052"/>
            <a:ext cx="487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www.cdpr.ca.gov</a:t>
            </a:r>
            <a:r>
              <a:rPr lang="en-US" sz="2000" b="1" dirty="0" smtClean="0"/>
              <a:t>/docs/license/</a:t>
            </a:r>
            <a:r>
              <a:rPr lang="en-US" sz="2000" b="1" dirty="0" err="1" smtClean="0"/>
              <a:t>adviser.htm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8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KEs for IPM include 20 pages of specific information PCAs need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Ecological principles</a:t>
            </a:r>
          </a:p>
          <a:p>
            <a:r>
              <a:rPr lang="en-US" dirty="0" smtClean="0"/>
              <a:t>The IPM concept</a:t>
            </a:r>
          </a:p>
          <a:p>
            <a:r>
              <a:rPr lang="en-US" dirty="0" smtClean="0"/>
              <a:t>Basic knowledge about all pest groups</a:t>
            </a:r>
          </a:p>
          <a:p>
            <a:r>
              <a:rPr lang="en-US" dirty="0" smtClean="0"/>
              <a:t>Management methods for IPM programs</a:t>
            </a:r>
          </a:p>
          <a:p>
            <a:r>
              <a:rPr lang="en-US" dirty="0" smtClean="0"/>
              <a:t>Monitoring methods and decision making guidelines</a:t>
            </a:r>
          </a:p>
          <a:p>
            <a:r>
              <a:rPr lang="en-US" dirty="0" smtClean="0"/>
              <a:t>Setting up monitoring programs and field trials</a:t>
            </a:r>
          </a:p>
          <a:p>
            <a:r>
              <a:rPr lang="en-US" dirty="0" smtClean="0"/>
              <a:t>Health and environmental concerns</a:t>
            </a:r>
          </a:p>
          <a:p>
            <a:r>
              <a:rPr lang="en-US" dirty="0" smtClean="0"/>
              <a:t>How to set up an IPM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781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Addressing IPM Education through Undergraduate Curriculum and California PCA Licensing Requirements</vt:lpstr>
      <vt:lpstr>In California, you must be licensed as a pest control adviser (PCA) if you</vt:lpstr>
      <vt:lpstr>To become licensed, applicants must</vt:lpstr>
      <vt:lpstr>IPM has become an important component of the licensing process</vt:lpstr>
      <vt:lpstr>Course requirements (42 units)*</vt:lpstr>
      <vt:lpstr>Knowledge Expectations (KEs) for PCAs</vt:lpstr>
      <vt:lpstr>All PCAs must pass an exam on Pesticide Laws and Principles of IPM plus an exam in at least one area:</vt:lpstr>
      <vt:lpstr>PowerPoint Presentation</vt:lpstr>
      <vt:lpstr>KEs for IPM include 20 pages of specific information PCAs need to know</vt:lpstr>
      <vt:lpstr>PowerPoint Presentation</vt:lpstr>
      <vt:lpstr>UC Davis Concepts in IPM course</vt:lpstr>
      <vt:lpstr>Laboratory and field experience</vt:lpstr>
      <vt:lpstr>Weekly web assignments</vt:lpstr>
      <vt:lpstr>PowerPoint Presentation</vt:lpstr>
      <vt:lpstr>The future</vt:lpstr>
      <vt:lpstr>California’s PCA educational program has been a good cooperative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IPM Education through Undergraduate Curriculum and California PCA Licensing Requirements</dc:title>
  <dc:creator>MLF Program</dc:creator>
  <cp:lastModifiedBy>Windows User</cp:lastModifiedBy>
  <cp:revision>22</cp:revision>
  <dcterms:created xsi:type="dcterms:W3CDTF">2012-03-24T19:59:41Z</dcterms:created>
  <dcterms:modified xsi:type="dcterms:W3CDTF">2016-08-11T14:59:32Z</dcterms:modified>
</cp:coreProperties>
</file>